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490" r:id="rId2"/>
    <p:sldId id="494" r:id="rId3"/>
    <p:sldId id="47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91" r:id="rId22"/>
    <p:sldId id="492" r:id="rId23"/>
    <p:sldId id="436" r:id="rId24"/>
    <p:sldId id="437" r:id="rId25"/>
    <p:sldId id="438" r:id="rId26"/>
    <p:sldId id="439" r:id="rId27"/>
    <p:sldId id="440" r:id="rId28"/>
    <p:sldId id="449" r:id="rId29"/>
    <p:sldId id="442" r:id="rId30"/>
    <p:sldId id="443" r:id="rId31"/>
    <p:sldId id="444" r:id="rId32"/>
    <p:sldId id="445" r:id="rId33"/>
    <p:sldId id="446" r:id="rId34"/>
    <p:sldId id="448" r:id="rId35"/>
    <p:sldId id="493" r:id="rId36"/>
    <p:sldId id="269" r:id="rId37"/>
    <p:sldId id="270" r:id="rId38"/>
    <p:sldId id="271" r:id="rId39"/>
    <p:sldId id="272" r:id="rId40"/>
    <p:sldId id="273" r:id="rId41"/>
    <p:sldId id="27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6" autoAdjust="0"/>
    <p:restoredTop sz="94660"/>
  </p:normalViewPr>
  <p:slideViewPr>
    <p:cSldViewPr>
      <p:cViewPr varScale="1">
        <p:scale>
          <a:sx n="55" d="100"/>
          <a:sy n="55" d="100"/>
        </p:scale>
        <p:origin x="-84" y="-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32F8B7-527F-4EC0-AF91-284B1D7F08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9249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6.wdp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0.wdp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078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microsoft.com/office/2007/relationships/hdphoto" Target="../media/hdphoto22.wdp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sy-0-X7nk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FWsuQGVHve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4.wdp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8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9.wdp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&amp;esrc=s&amp;frm=1&amp;source=images&amp;cd=&amp;cad=rja&amp;docid=vUlyUVPkx3tahM&amp;tbnid=TvPMI8r5l7_elM:&amp;ved=0CAUQjRw&amp;url=http://gentleshepherdbaptist.blogspot.com/2012/10/the-sinners-prayer.html&amp;ei=lfZxUffmJ6qp2QWoxICoDw&amp;psig=AFQjCNFfdshPKJq0Eh2gecVF8GOac5EGSQ&amp;ust=136650957398764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FWsuQGVHve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078" TargetMode="Externa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1078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jennifer-pugh-draw-near-to-go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30672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JesusHeal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colorTemperature colorTemp="7056"/>
                    </a14:imgEffect>
                    <a14:imgEffect>
                      <a14:saturation sat="118000"/>
                    </a14:imgEffect>
                    <a14:imgEffect>
                      <a14:brightnessContrast bright="4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9144000" cy="6781800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76" y="0"/>
            <a:ext cx="9180576" cy="106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/>
              <a:t>Others Only Wanted to See </a:t>
            </a:r>
            <a:r>
              <a:rPr lang="en-US" sz="4000" dirty="0" smtClean="0"/>
              <a:t>Miracles</a:t>
            </a:r>
            <a:br>
              <a:rPr lang="en-US" sz="4000" dirty="0" smtClean="0"/>
            </a:b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86400"/>
            <a:ext cx="9144000" cy="1371600"/>
          </a:xfrm>
          <a:noFill/>
          <a:effectLst>
            <a:softEdge rad="139700"/>
          </a:effectLst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effectLst>
                  <a:glow rad="190500">
                    <a:srgbClr val="180800"/>
                  </a:glow>
                </a:effectLst>
              </a:rPr>
              <a:t>“</a:t>
            </a:r>
            <a:r>
              <a:rPr lang="en-US" sz="3600" dirty="0">
                <a:effectLst>
                  <a:glow rad="190500">
                    <a:srgbClr val="180800"/>
                  </a:glow>
                </a:effectLst>
              </a:rPr>
              <a:t>Some Jews said to Jesus, “Show us a miracle as a sign from </a:t>
            </a:r>
            <a:r>
              <a:rPr lang="en-US" sz="3600" dirty="0" smtClean="0">
                <a:effectLst>
                  <a:glow rad="190500">
                    <a:srgbClr val="180800"/>
                  </a:glow>
                </a:effectLst>
              </a:rPr>
              <a:t>God…” </a:t>
            </a:r>
            <a:r>
              <a:rPr lang="en-US" sz="2000" dirty="0" smtClean="0">
                <a:effectLst>
                  <a:glow rad="190500">
                    <a:srgbClr val="180800"/>
                  </a:glow>
                </a:effectLst>
              </a:rPr>
              <a:t>John </a:t>
            </a:r>
            <a:r>
              <a:rPr lang="en-US" sz="2000" dirty="0">
                <a:effectLst>
                  <a:glow rad="190500">
                    <a:srgbClr val="180800"/>
                  </a:glow>
                </a:effectLst>
              </a:rPr>
              <a:t>2:18</a:t>
            </a:r>
          </a:p>
        </p:txBody>
      </p:sp>
    </p:spTree>
    <p:extLst>
      <p:ext uri="{BB962C8B-B14F-4D97-AF65-F5344CB8AC3E}">
        <p14:creationId xmlns:p14="http://schemas.microsoft.com/office/powerpoint/2010/main" val="1442939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dirty="0"/>
              <a:t>Still Others Only Wanted the Free Food</a:t>
            </a:r>
          </a:p>
        </p:txBody>
      </p:sp>
      <p:pic>
        <p:nvPicPr>
          <p:cNvPr id="57347" name="Picture 3" descr="miracle-loav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8249"/>
                    </a14:imgEffect>
                    <a14:imgEffect>
                      <a14:saturation sat="122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199"/>
            <a:ext cx="9144000" cy="4485351"/>
          </a:xfrm>
          <a:noFill/>
          <a:ln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r>
              <a:rPr lang="en-US" sz="3200" b="1" dirty="0"/>
              <a:t>Jesus replied, "I tell you the truth, you want to be with me because I fed you… </a:t>
            </a:r>
            <a:r>
              <a:rPr lang="en-US" sz="2000" b="1" dirty="0"/>
              <a:t>John 6:26 </a:t>
            </a:r>
          </a:p>
        </p:txBody>
      </p:sp>
    </p:spTree>
    <p:extLst>
      <p:ext uri="{BB962C8B-B14F-4D97-AF65-F5344CB8AC3E}">
        <p14:creationId xmlns:p14="http://schemas.microsoft.com/office/powerpoint/2010/main" val="1296463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RH-RichYoungRuler_DSC_00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7616"/>
                    </a14:imgEffect>
                    <a14:imgEffect>
                      <a14:saturation sat="178000"/>
                    </a14:imgEffect>
                    <a14:imgEffect>
                      <a14:brightnessContrast bright="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399"/>
            <a:ext cx="9144000" cy="5943601"/>
          </a:xfrm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934200" y="4377732"/>
            <a:ext cx="2044002" cy="2362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tIns="0" bIns="182880" anchor="b"/>
          <a:lstStyle/>
          <a:p>
            <a:pPr eaLnBrk="1" hangingPunct="1"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effectLst>
                  <a:glow rad="190500">
                    <a:srgbClr val="180800"/>
                  </a:glow>
                </a:effectLst>
                <a:latin typeface="Times New Roman" pitchFamily="18" charset="0"/>
              </a:rPr>
              <a:t>…</a:t>
            </a:r>
            <a:r>
              <a:rPr lang="en-US" sz="4000" dirty="0">
                <a:solidFill>
                  <a:schemeClr val="tx2"/>
                </a:solidFill>
                <a:effectLst>
                  <a:glow rad="190500">
                    <a:srgbClr val="180800"/>
                  </a:glow>
                </a:effectLst>
                <a:latin typeface="Times New Roman" pitchFamily="18" charset="0"/>
              </a:rPr>
              <a:t>but wouldn’t go all the way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/>
              <a:t>Some (like the rich young ruler) thought they wanted to follow Jesus</a:t>
            </a:r>
          </a:p>
        </p:txBody>
      </p:sp>
    </p:spTree>
    <p:extLst>
      <p:ext uri="{BB962C8B-B14F-4D97-AF65-F5344CB8AC3E}">
        <p14:creationId xmlns:p14="http://schemas.microsoft.com/office/powerpoint/2010/main" val="4254084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3276600" cy="3794125"/>
          </a:xfrm>
        </p:spPr>
        <p:txBody>
          <a:bodyPr/>
          <a:lstStyle/>
          <a:p>
            <a:pPr algn="l"/>
            <a:r>
              <a:rPr lang="en-US" dirty="0"/>
              <a:t>There were 12 disciples who followed Him </a:t>
            </a:r>
            <a:r>
              <a:rPr lang="en-US" dirty="0" smtClean="0"/>
              <a:t>everywhere!</a:t>
            </a:r>
            <a:endParaRPr lang="en-US" dirty="0"/>
          </a:p>
        </p:txBody>
      </p:sp>
      <p:pic>
        <p:nvPicPr>
          <p:cNvPr id="59395" name="Picture 3" descr="twelve-disciples-of-jesus-so4j-t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colorTemperature colorTemp="7663"/>
                    </a14:imgEffect>
                    <a14:imgEffect>
                      <a14:saturation sat="273000"/>
                    </a14:imgEffect>
                    <a14:imgEffect>
                      <a14:brightnessContrast bright="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7169" y="0"/>
            <a:ext cx="5936832" cy="6858000"/>
          </a:xfrm>
          <a:noFill/>
          <a:ln/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3991351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2286000" cy="6858000"/>
          </a:xfrm>
        </p:spPr>
        <p:txBody>
          <a:bodyPr/>
          <a:lstStyle/>
          <a:p>
            <a:pPr algn="l"/>
            <a:r>
              <a:rPr lang="en-US" sz="3800" dirty="0"/>
              <a:t>And three (called, the inner circle) who followed him most closely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 Peter, James &amp; </a:t>
            </a:r>
            <a:r>
              <a:rPr lang="en-US" sz="3800" dirty="0" smtClean="0"/>
              <a:t>John</a:t>
            </a:r>
            <a:endParaRPr lang="en-US" sz="3800" dirty="0"/>
          </a:p>
        </p:txBody>
      </p:sp>
      <p:pic>
        <p:nvPicPr>
          <p:cNvPr id="60419" name="Picture 3" descr="p_001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  <a14:imgEffect>
                      <a14:colorTemperature colorTemp="6712"/>
                    </a14:imgEffect>
                    <a14:imgEffect>
                      <a14:saturation sat="130000"/>
                    </a14:imgEffect>
                    <a14:imgEffect>
                      <a14:brightnessContrast bright="9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" r="8134"/>
          <a:stretch/>
        </p:blipFill>
        <p:spPr>
          <a:xfrm>
            <a:off x="2431702" y="0"/>
            <a:ext cx="6712298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77172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2000"/>
                    </a14:imgEffect>
                    <a14:imgEffect>
                      <a14:colorTemperature colorTemp="8410"/>
                    </a14:imgEffect>
                    <a14:imgEffect>
                      <a14:saturation sat="153000"/>
                    </a14:imgEffect>
                    <a14:imgEffect>
                      <a14:brightnessContrast bright="-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501"/>
          <a:stretch/>
        </p:blipFill>
        <p:spPr bwMode="auto">
          <a:xfrm>
            <a:off x="1676400" y="-29307"/>
            <a:ext cx="7467600" cy="687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733800" cy="6858000"/>
          </a:xfrm>
          <a:solidFill>
            <a:schemeClr val="bg1"/>
          </a:solidFill>
        </p:spPr>
        <p:txBody>
          <a:bodyPr lIns="91440" tIns="0" rIns="0" bIns="0"/>
          <a:lstStyle/>
          <a:p>
            <a:pPr marL="0" indent="0">
              <a:buNone/>
            </a:pPr>
            <a:r>
              <a:rPr lang="en-US" sz="3200" dirty="0" smtClean="0"/>
              <a:t>When </a:t>
            </a:r>
            <a:r>
              <a:rPr lang="en-US" sz="3200" dirty="0"/>
              <a:t>He raised the little girl from </a:t>
            </a:r>
            <a:r>
              <a:rPr lang="en-US" sz="3200" dirty="0" smtClean="0"/>
              <a:t>death. </a:t>
            </a:r>
            <a:r>
              <a:rPr lang="en-US" sz="2000" dirty="0" smtClean="0"/>
              <a:t>Mark 5:37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When He glowed on a </a:t>
            </a:r>
            <a:r>
              <a:rPr lang="en-US" sz="3200" dirty="0" smtClean="0"/>
              <a:t>mountaintop.</a:t>
            </a:r>
          </a:p>
          <a:p>
            <a:pPr marL="0" indent="0" algn="r">
              <a:buNone/>
            </a:pPr>
            <a:r>
              <a:rPr lang="en-US" sz="2000" dirty="0" smtClean="0"/>
              <a:t>Mark </a:t>
            </a:r>
            <a:r>
              <a:rPr lang="en-US" sz="2000" dirty="0"/>
              <a:t>9:2</a:t>
            </a:r>
          </a:p>
          <a:p>
            <a:pPr marL="0" indent="0">
              <a:buNone/>
            </a:pPr>
            <a:r>
              <a:rPr lang="en-US" sz="3200" dirty="0" smtClean="0"/>
              <a:t>When </a:t>
            </a:r>
            <a:r>
              <a:rPr lang="en-US" sz="3200" dirty="0"/>
              <a:t>He gave private lessons and Q &amp; </a:t>
            </a:r>
            <a:r>
              <a:rPr lang="en-US" sz="3200" dirty="0" smtClean="0"/>
              <a:t>A. </a:t>
            </a:r>
            <a:r>
              <a:rPr lang="en-US" sz="2000" dirty="0" smtClean="0"/>
              <a:t>Mark 13:3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 smtClean="0"/>
              <a:t>When </a:t>
            </a:r>
            <a:r>
              <a:rPr lang="en-US" sz="3200" dirty="0"/>
              <a:t>He </a:t>
            </a:r>
            <a:r>
              <a:rPr lang="en-US" sz="3200" dirty="0" smtClean="0"/>
              <a:t>prayed </a:t>
            </a:r>
            <a:r>
              <a:rPr lang="en-US" sz="3200" dirty="0"/>
              <a:t>in the </a:t>
            </a:r>
            <a:r>
              <a:rPr lang="en-US" sz="3200" dirty="0" smtClean="0"/>
              <a:t>Garden. </a:t>
            </a:r>
          </a:p>
          <a:p>
            <a:pPr marL="0" indent="0" algn="r">
              <a:buNone/>
            </a:pPr>
            <a:r>
              <a:rPr lang="en-US" sz="2000" dirty="0" smtClean="0"/>
              <a:t>Mat</a:t>
            </a:r>
            <a:r>
              <a:rPr lang="en-US" sz="2000" dirty="0"/>
              <a:t>. 26:37</a:t>
            </a:r>
          </a:p>
        </p:txBody>
      </p:sp>
    </p:spTree>
    <p:extLst>
      <p:ext uri="{BB962C8B-B14F-4D97-AF65-F5344CB8AC3E}">
        <p14:creationId xmlns:p14="http://schemas.microsoft.com/office/powerpoint/2010/main" val="419042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kissofjudasiscario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  <a14:imgEffect>
                      <a14:colorTemperature colorTemp="10453"/>
                    </a14:imgEffect>
                    <a14:imgEffect>
                      <a14:saturation sat="276000"/>
                    </a14:imgEffect>
                    <a14:imgEffect>
                      <a14:brightnessContrast bright="1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4598703" cy="4495800"/>
          </a:xfrm>
          <a:effectLst>
            <a:softEdge rad="266700"/>
          </a:effectLst>
        </p:spPr>
      </p:pic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0"/>
            <a:ext cx="4343400" cy="2209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400" dirty="0"/>
              <a:t>12 disciples followed till it became very unpopular to be a follower of </a:t>
            </a:r>
            <a:r>
              <a:rPr lang="en-US" sz="3400" dirty="0" smtClean="0"/>
              <a:t>Jesus.</a:t>
            </a:r>
            <a:endParaRPr lang="en-US" sz="3400" dirty="0"/>
          </a:p>
        </p:txBody>
      </p:sp>
      <p:pic>
        <p:nvPicPr>
          <p:cNvPr id="62468" name="Picture 4" descr="Station 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0415"/>
                    </a14:imgEffect>
                    <a14:imgEffect>
                      <a14:saturation sat="195000"/>
                    </a14:imgEffect>
                    <a14:imgEffect>
                      <a14:brightnessContrast bright="15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1510"/>
            <a:ext cx="4495800" cy="4426491"/>
          </a:xfrm>
          <a:effectLst>
            <a:softEdge rad="215900"/>
          </a:effec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4419600"/>
            <a:ext cx="4800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400" b="1" dirty="0">
                <a:latin typeface="Arial" charset="0"/>
              </a:rPr>
              <a:t>Then Judas betrayed Him, Peter denied Him, and most of the rest just ran &amp; hid </a:t>
            </a:r>
            <a:r>
              <a:rPr lang="en-US" sz="3400" b="1" dirty="0" smtClean="0">
                <a:latin typeface="Arial" charset="0"/>
              </a:rPr>
              <a:t>out.</a:t>
            </a:r>
            <a:endParaRPr lang="en-US" sz="3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60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1752600"/>
          </a:xfrm>
        </p:spPr>
        <p:txBody>
          <a:bodyPr/>
          <a:lstStyle/>
          <a:p>
            <a:pPr algn="l"/>
            <a:r>
              <a:rPr lang="en-US" dirty="0"/>
              <a:t>But, John was Closest to </a:t>
            </a:r>
            <a:r>
              <a:rPr lang="en-US" dirty="0" smtClean="0"/>
              <a:t>Jesus.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657600" cy="5181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3300" dirty="0"/>
              <a:t>John leaned on His chest and listened to His heart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3300" dirty="0"/>
              <a:t>John was the only one at the cross and was the first of the twelve at the empty tomb</a:t>
            </a:r>
          </a:p>
        </p:txBody>
      </p:sp>
      <p:pic>
        <p:nvPicPr>
          <p:cNvPr id="63492" name="Picture 4" descr="johnchrist1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  <a14:imgEffect>
                      <a14:colorTemperature colorTemp="9369"/>
                    </a14:imgEffect>
                    <a14:imgEffect>
                      <a14:saturation sat="164000"/>
                    </a14:imgEffect>
                    <a14:imgEffect>
                      <a14:brightnessContrast bright="-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5" t="-183" r="8088" b="183"/>
          <a:stretch/>
        </p:blipFill>
        <p:spPr>
          <a:xfrm>
            <a:off x="3530322" y="-32657"/>
            <a:ext cx="5613678" cy="6858000"/>
          </a:xfrm>
          <a:noFill/>
          <a:ln/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919538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304800"/>
            <a:ext cx="3962400" cy="1447800"/>
          </a:xfrm>
        </p:spPr>
        <p:txBody>
          <a:bodyPr/>
          <a:lstStyle/>
          <a:p>
            <a:pPr algn="ctr"/>
            <a:r>
              <a:rPr lang="en-US" dirty="0"/>
              <a:t>But, John was Closest to Jesus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905000"/>
            <a:ext cx="4191000" cy="49530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3600" dirty="0"/>
              <a:t>Jesus asked him to care for Jesus’ mother after He was gone</a:t>
            </a:r>
          </a:p>
          <a:p>
            <a:pPr>
              <a:buClr>
                <a:srgbClr val="FFFF00"/>
              </a:buClr>
            </a:pPr>
            <a:r>
              <a:rPr lang="en-US" sz="3600" dirty="0"/>
              <a:t>He was Jesus’ “BFF”</a:t>
            </a:r>
          </a:p>
          <a:p>
            <a:pPr algn="ctr">
              <a:buFont typeface="Wingdings" pitchFamily="2" charset="2"/>
              <a:buNone/>
            </a:pPr>
            <a:r>
              <a:rPr lang="en-US" sz="2400" i="1" dirty="0"/>
              <a:t>(Best Friend Forever)</a:t>
            </a:r>
          </a:p>
        </p:txBody>
      </p:sp>
      <p:pic>
        <p:nvPicPr>
          <p:cNvPr id="64516" name="Picture 4" descr="RH-MaryAndJohnAtCro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333"/>
                    </a14:imgEffect>
                    <a14:imgEffect>
                      <a14:saturation sat="143000"/>
                    </a14:imgEffect>
                    <a14:imgEffect>
                      <a14:brightnessContrast bright="-1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446"/>
            <a:ext cx="4813039" cy="6834554"/>
          </a:xfrm>
          <a:ln/>
        </p:spPr>
      </p:pic>
    </p:spTree>
    <p:extLst>
      <p:ext uri="{BB962C8B-B14F-4D97-AF65-F5344CB8AC3E}">
        <p14:creationId xmlns:p14="http://schemas.microsoft.com/office/powerpoint/2010/main" val="2847951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28600"/>
            <a:ext cx="4495800" cy="990600"/>
          </a:xfrm>
        </p:spPr>
        <p:txBody>
          <a:bodyPr/>
          <a:lstStyle/>
          <a:p>
            <a:pPr algn="ctr"/>
            <a:r>
              <a:rPr lang="en-US" sz="4000" dirty="0"/>
              <a:t>He Calls us to be Near Him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5257800"/>
            <a:ext cx="5029200" cy="157591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500" dirty="0"/>
              <a:t>“</a:t>
            </a:r>
            <a:r>
              <a:rPr lang="en-US" dirty="0"/>
              <a:t>All day long I have held out my hands…”</a:t>
            </a:r>
            <a:r>
              <a:rPr lang="en-US" sz="2500" dirty="0"/>
              <a:t> </a:t>
            </a:r>
            <a:r>
              <a:rPr lang="en-US" sz="1800" dirty="0" smtClean="0"/>
              <a:t>Rom. </a:t>
            </a:r>
            <a:r>
              <a:rPr lang="en-US" sz="1800" dirty="0"/>
              <a:t>10:21 </a:t>
            </a:r>
          </a:p>
        </p:txBody>
      </p:sp>
      <p:pic>
        <p:nvPicPr>
          <p:cNvPr id="65540" name="Picture 4" descr="misericordiaJesusHandssmall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colorTemperature colorTemp="7452"/>
                    </a14:imgEffect>
                    <a14:imgEffect>
                      <a14:saturation sat="130000"/>
                    </a14:imgEffect>
                    <a14:imgEffect>
                      <a14:brightnessContrast bright="-20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080678"/>
            <a:ext cx="4191000" cy="5777322"/>
          </a:xfrm>
          <a:noFill/>
          <a:ln/>
          <a:effectLst>
            <a:softEdge rad="317500"/>
          </a:effectLst>
        </p:spPr>
      </p:pic>
      <p:pic>
        <p:nvPicPr>
          <p:cNvPr id="65541" name="Picture 5" descr="god-is-always-ne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6917"/>
                    </a14:imgEffect>
                    <a14:imgEffect>
                      <a14:saturation sat="123000"/>
                    </a14:imgEffect>
                    <a14:imgEffect>
                      <a14:brightnessContrast bright="12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607" y="-1"/>
            <a:ext cx="4231193" cy="5679023"/>
          </a:xfrm>
          <a:noFill/>
          <a:ln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0247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http://campaignkerusso.org/?p=11078</a:t>
            </a:r>
            <a:r>
              <a:rPr lang="en-US" sz="2000" b="1" dirty="0"/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50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Lindo Juventude no Senhor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067"/>
                    </a14:imgEffect>
                    <a14:imgEffect>
                      <a14:saturation sat="132000"/>
                    </a14:imgEffect>
                    <a14:imgEffect>
                      <a14:brightnessContrast bright="10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66" t="-136" r="9027" b="136"/>
          <a:stretch/>
        </p:blipFill>
        <p:spPr>
          <a:xfrm>
            <a:off x="2895600" y="1319683"/>
            <a:ext cx="6393577" cy="5538317"/>
          </a:xfrm>
          <a:noFill/>
          <a:ln/>
          <a:effectLst>
            <a:softEdge rad="558800"/>
          </a:effectLst>
        </p:spPr>
      </p:pic>
      <p:pic>
        <p:nvPicPr>
          <p:cNvPr id="66563" name="Picture 3" descr="Come-to-Jesus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  <a14:imgEffect>
                      <a14:colorTemperature colorTemp="9787"/>
                    </a14:imgEffect>
                    <a14:imgEffect>
                      <a14:saturation sat="179000"/>
                    </a14:imgEffect>
                    <a14:imgEffect>
                      <a14:brightnessContrast bright="1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8" t="6234" r="1661" b="3233"/>
          <a:stretch/>
        </p:blipFill>
        <p:spPr>
          <a:xfrm>
            <a:off x="-152400" y="3733800"/>
            <a:ext cx="3879502" cy="3124200"/>
          </a:xfrm>
          <a:noFill/>
          <a:ln/>
          <a:effectLst>
            <a:softEdge rad="254000"/>
          </a:effectLst>
        </p:spPr>
      </p:pic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752599"/>
          </a:xfrm>
        </p:spPr>
        <p:txBody>
          <a:bodyPr/>
          <a:lstStyle/>
          <a:p>
            <a:pPr algn="l"/>
            <a:r>
              <a:rPr lang="en-US" sz="4000" dirty="0"/>
              <a:t>“The Lord is near to all who call on him, to all who call on him in truth</a:t>
            </a:r>
            <a:r>
              <a:rPr lang="en-US" sz="4000" dirty="0" smtClean="0"/>
              <a:t>.” </a:t>
            </a:r>
            <a:br>
              <a:rPr lang="en-US" sz="4000" dirty="0" smtClean="0"/>
            </a:br>
            <a:r>
              <a:rPr lang="en-US" sz="4000" dirty="0" smtClean="0"/>
              <a:t>                                                    </a:t>
            </a:r>
            <a:r>
              <a:rPr lang="en-US" sz="2000" dirty="0" smtClean="0"/>
              <a:t>Ps. </a:t>
            </a:r>
            <a:r>
              <a:rPr lang="en-US" sz="2000" dirty="0"/>
              <a:t>145:18</a:t>
            </a:r>
          </a:p>
        </p:txBody>
      </p:sp>
      <p:pic>
        <p:nvPicPr>
          <p:cNvPr id="66565" name="Picture 5" descr="praise_g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  <a14:imgEffect>
                      <a14:colorTemperature colorTemp="10673"/>
                    </a14:imgEffect>
                    <a14:imgEffect>
                      <a14:saturation sat="129000"/>
                    </a14:imgEffect>
                    <a14:imgEffect>
                      <a14:brightnessContrast bright="-1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219200"/>
            <a:ext cx="3886200" cy="2602944"/>
          </a:xfrm>
          <a:noFill/>
          <a:ln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503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3810000"/>
          </a:xfrm>
        </p:spPr>
        <p:txBody>
          <a:bodyPr/>
          <a:lstStyle/>
          <a:p>
            <a:r>
              <a:rPr lang="en-US" sz="4200" dirty="0"/>
              <a:t>Next Slide - Video: </a:t>
            </a:r>
            <a:br>
              <a:rPr lang="en-US" sz="4200" dirty="0"/>
            </a:br>
            <a:r>
              <a:rPr lang="en-US" sz="4200" dirty="0"/>
              <a:t>What is a Relationship With God? </a:t>
            </a:r>
            <a:r>
              <a:rPr lang="en-US" sz="4200" dirty="0">
                <a:sym typeface="Wingdings" pitchFamily="2" charset="2"/>
              </a:rPr>
              <a:t/>
            </a:r>
            <a:br>
              <a:rPr lang="en-US" sz="4200" dirty="0">
                <a:sym typeface="Wingdings" pitchFamily="2" charset="2"/>
              </a:rPr>
            </a:br>
            <a:r>
              <a:rPr lang="en-US" sz="4200" dirty="0">
                <a:sym typeface="Wingdings" pitchFamily="2" charset="2"/>
              </a:rPr>
              <a:t/>
            </a:r>
            <a:br>
              <a:rPr lang="en-US" sz="4200" dirty="0">
                <a:sym typeface="Wingdings" pitchFamily="2" charset="2"/>
              </a:rPr>
            </a:br>
            <a:r>
              <a:rPr lang="en-US" sz="4200" dirty="0">
                <a:sym typeface="Wingdings" pitchFamily="2" charset="2"/>
              </a:rPr>
              <a:t>Download Here:</a:t>
            </a:r>
            <a:br>
              <a:rPr lang="en-US" sz="4200" dirty="0">
                <a:sym typeface="Wingdings" pitchFamily="2" charset="2"/>
              </a:rPr>
            </a:br>
            <a:r>
              <a:rPr lang="en-US" sz="2400" b="1" dirty="0">
                <a:sym typeface="Wingdings" pitchFamily="2" charset="2"/>
                <a:hlinkClick r:id="rId2"/>
              </a:rPr>
              <a:t>http://www.youtube.com/watch?v=Hsy-0-X7nkU</a:t>
            </a:r>
            <a:r>
              <a:rPr lang="en-US" sz="2400" dirty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111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3810000"/>
          </a:xfrm>
        </p:spPr>
        <p:txBody>
          <a:bodyPr/>
          <a:lstStyle/>
          <a:p>
            <a:r>
              <a:rPr lang="en-US" sz="4200" dirty="0"/>
              <a:t>Next Slide - Video: </a:t>
            </a:r>
            <a:br>
              <a:rPr lang="en-US" sz="4200" dirty="0"/>
            </a:br>
            <a:r>
              <a:rPr lang="en-US" sz="4200" dirty="0" smtClean="0"/>
              <a:t>Draw Me Into Your Presence </a:t>
            </a:r>
            <a:r>
              <a:rPr lang="en-US" sz="4200" dirty="0">
                <a:sym typeface="Wingdings" pitchFamily="2" charset="2"/>
              </a:rPr>
              <a:t/>
            </a:r>
            <a:br>
              <a:rPr lang="en-US" sz="4200" dirty="0">
                <a:sym typeface="Wingdings" pitchFamily="2" charset="2"/>
              </a:rPr>
            </a:br>
            <a:r>
              <a:rPr lang="en-US" sz="4200" dirty="0">
                <a:sym typeface="Wingdings" pitchFamily="2" charset="2"/>
              </a:rPr>
              <a:t/>
            </a:r>
            <a:br>
              <a:rPr lang="en-US" sz="4200" dirty="0">
                <a:sym typeface="Wingdings" pitchFamily="2" charset="2"/>
              </a:rPr>
            </a:br>
            <a:r>
              <a:rPr lang="en-US" sz="4200" dirty="0">
                <a:sym typeface="Wingdings" pitchFamily="2" charset="2"/>
              </a:rPr>
              <a:t>Download Here:</a:t>
            </a:r>
            <a:br>
              <a:rPr lang="en-US" sz="42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  <a:hlinkClick r:id="rId2"/>
              </a:rPr>
              <a:t>http://</a:t>
            </a:r>
            <a:r>
              <a:rPr lang="en-US" sz="2400" dirty="0" smtClean="0">
                <a:sym typeface="Wingdings" pitchFamily="2" charset="2"/>
                <a:hlinkClick r:id="rId2"/>
              </a:rPr>
              <a:t>youtu.be/FWsuQGVHvek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913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0" y="3657601"/>
            <a:ext cx="398989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3038935"/>
            <a:ext cx="4876800" cy="3819065"/>
          </a:xfrm>
          <a:noFill/>
        </p:spPr>
        <p:txBody>
          <a:bodyPr lIns="0" tIns="0" rIns="0" bIns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John Wesley Said: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8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“…the preacher was describing the change which God works in the heart through faith in Christ and I felt my heart strangely warmed.”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700" dirty="0" smtClean="0"/>
              <a:t>Jesus makes His presence Known by a small voice!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5144253" y="1483"/>
            <a:ext cx="3861646" cy="289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482"/>
            <a:ext cx="5257800" cy="32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/>
              <a:t>Is Jesus Speaking to You?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“They </a:t>
            </a:r>
            <a:r>
              <a:rPr lang="en-US" sz="2800" b="1" dirty="0"/>
              <a:t>said to each other, </a:t>
            </a:r>
            <a:r>
              <a:rPr lang="en-US" sz="2800" b="1" dirty="0" smtClean="0"/>
              <a:t>‘Did </a:t>
            </a:r>
            <a:r>
              <a:rPr lang="en-US" sz="2800" b="1" dirty="0"/>
              <a:t>not our hearts burn within us while he talked to us on the road, while he opened to us the Scriptures</a:t>
            </a:r>
            <a:r>
              <a:rPr lang="en-US" sz="2800" b="1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7204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09958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71083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4479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15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 rotWithShape="1"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14901"/>
          <a:stretch/>
        </p:blipFill>
        <p:spPr bwMode="auto">
          <a:xfrm>
            <a:off x="34523" y="0"/>
            <a:ext cx="4375688" cy="38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10211" y="0"/>
            <a:ext cx="4733789" cy="6858000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5F5F5"/>
              </a:buClr>
              <a:buNone/>
            </a:pPr>
            <a:r>
              <a:rPr lang="en-US" sz="3200" dirty="0" smtClean="0"/>
              <a:t>Important Questions</a:t>
            </a: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dirty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know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endParaRPr lang="en-US" sz="3200" b="1" dirty="0" smtClean="0"/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here, waiting to save you right now?</a:t>
            </a:r>
            <a:r>
              <a:rPr lang="en-US" sz="3200" dirty="0" smtClean="0"/>
              <a:t> </a:t>
            </a:r>
          </a:p>
        </p:txBody>
      </p:sp>
      <p:pic>
        <p:nvPicPr>
          <p:cNvPr id="1026" name="Picture 2" descr="http://2.bp.blogspot.com/-hRYmUc3XEAA/UHBTVCLCBXI/AAAAAAAAEDQ/zszKIJ9k6Y8/s1600/pray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2" r="2680" b="9729"/>
          <a:stretch/>
        </p:blipFill>
        <p:spPr bwMode="auto">
          <a:xfrm>
            <a:off x="7401" y="3478884"/>
            <a:ext cx="4402810" cy="3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lIns="0" tIns="0" rIns="0" bIns="0"/>
          <a:lstStyle/>
          <a:p>
            <a:r>
              <a:rPr lang="en-US" sz="3600" dirty="0" smtClean="0"/>
              <a:t>The Prayer of a Sinner Turning to Jesus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4513"/>
          </a:xfrm>
        </p:spPr>
        <p:txBody>
          <a:bodyPr lIns="91440" tIns="0" rIns="0" bIns="0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Dear Jesus, </a:t>
            </a:r>
            <a:r>
              <a:rPr lang="en-US" dirty="0"/>
              <a:t>I know that I have sinned against </a:t>
            </a:r>
            <a:r>
              <a:rPr lang="en-US" dirty="0" smtClean="0"/>
              <a:t>You </a:t>
            </a:r>
            <a:r>
              <a:rPr lang="en-US" dirty="0"/>
              <a:t>and that my sins separate me from </a:t>
            </a:r>
            <a:r>
              <a:rPr lang="en-US" dirty="0" smtClean="0"/>
              <a:t>You</a:t>
            </a:r>
            <a:r>
              <a:rPr lang="en-US" dirty="0"/>
              <a:t>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am truly sorry. </a:t>
            </a: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Right now, I turn </a:t>
            </a:r>
            <a:r>
              <a:rPr lang="en-US" dirty="0"/>
              <a:t>away from my sinful past 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Please </a:t>
            </a:r>
            <a:r>
              <a:rPr lang="en-US" dirty="0"/>
              <a:t>forgive me, and help me </a:t>
            </a:r>
            <a:r>
              <a:rPr lang="en-US" dirty="0" smtClean="0"/>
              <a:t>to keep from sin.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believe Y</a:t>
            </a:r>
            <a:r>
              <a:rPr lang="en-US" dirty="0" smtClean="0"/>
              <a:t>ou died </a:t>
            </a:r>
            <a:r>
              <a:rPr lang="en-US" dirty="0"/>
              <a:t>for my </a:t>
            </a:r>
            <a:r>
              <a:rPr lang="en-US" dirty="0" smtClean="0"/>
              <a:t>sins.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Believe You rose </a:t>
            </a:r>
            <a:r>
              <a:rPr lang="en-US" dirty="0"/>
              <a:t>from the dead, </a:t>
            </a:r>
            <a:r>
              <a:rPr lang="en-US" dirty="0" smtClean="0"/>
              <a:t> you are </a:t>
            </a:r>
            <a:r>
              <a:rPr lang="en-US" dirty="0"/>
              <a:t>alive, and </a:t>
            </a:r>
            <a:r>
              <a:rPr lang="en-US" dirty="0" smtClean="0"/>
              <a:t>you hear this prayer from my heart.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I </a:t>
            </a:r>
            <a:r>
              <a:rPr lang="en-US" dirty="0"/>
              <a:t>invite Y</a:t>
            </a:r>
            <a:r>
              <a:rPr lang="en-US" dirty="0" smtClean="0"/>
              <a:t>ou Jesus to be both my </a:t>
            </a:r>
            <a:r>
              <a:rPr lang="en-US" dirty="0"/>
              <a:t>Savior and the Lord of my </a:t>
            </a:r>
            <a:r>
              <a:rPr lang="en-US" dirty="0" smtClean="0"/>
              <a:t>life.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/>
              <a:t>I want You to rule </a:t>
            </a:r>
            <a:r>
              <a:rPr lang="en-US" dirty="0" smtClean="0"/>
              <a:t>my life from now on.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90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r>
              <a:rPr lang="en-US" sz="3600" dirty="0" smtClean="0"/>
              <a:t>Next Slide: Song – </a:t>
            </a:r>
            <a:br>
              <a:rPr lang="en-US" sz="3600" dirty="0" smtClean="0"/>
            </a:br>
            <a:r>
              <a:rPr lang="en-US" sz="3600" dirty="0" smtClean="0"/>
              <a:t>Draw </a:t>
            </a:r>
            <a:r>
              <a:rPr lang="en-US" sz="3600" dirty="0" smtClean="0"/>
              <a:t>Me Into Your </a:t>
            </a:r>
            <a:r>
              <a:rPr lang="en-US" sz="3600" dirty="0" smtClean="0"/>
              <a:t>Presence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Download </a:t>
            </a:r>
            <a:r>
              <a:rPr lang="en-US" sz="3600" dirty="0"/>
              <a:t>Here:</a:t>
            </a:r>
            <a:br>
              <a:rPr lang="en-US" sz="36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youtu.be/FWsuQGVHvek</a:t>
            </a:r>
            <a:r>
              <a:rPr lang="en-US" sz="24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4139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68973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74702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dirty="0"/>
              <a:t>b</a:t>
            </a:r>
            <a:r>
              <a:rPr lang="en-US" sz="3000" b="1" dirty="0" smtClean="0"/>
              <a:t>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18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6764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152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itchFamily="82" charset="0"/>
              </a:rPr>
              <a:t>Altar Time</a:t>
            </a:r>
            <a:endParaRPr lang="en-US" sz="6600" dirty="0">
              <a:latin typeface="Algerian" pitchFamily="82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429000" cy="2819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4000" dirty="0" smtClean="0"/>
              <a:t>“Draw near to God, and He will draw near to you… </a:t>
            </a:r>
          </a:p>
        </p:txBody>
      </p:sp>
    </p:spTree>
    <p:extLst>
      <p:ext uri="{BB962C8B-B14F-4D97-AF65-F5344CB8AC3E}">
        <p14:creationId xmlns:p14="http://schemas.microsoft.com/office/powerpoint/2010/main" val="1647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7544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http://campaignkerusso.org/?p=11078</a:t>
            </a:r>
            <a:r>
              <a:rPr lang="en-US" sz="2000" b="1" dirty="0"/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50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jennifer-pugh-draw-near-to-go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79143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http://campaignkerusso.org/?p=11078</a:t>
            </a:r>
            <a:r>
              <a:rPr lang="en-US" sz="2000" b="1" dirty="0"/>
              <a:t>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hild-pulling-on-a-r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9744"/>
                    </a14:imgEffect>
                    <a14:imgEffect>
                      <a14:saturation sat="308000"/>
                    </a14:imgEffect>
                    <a14:imgEffect>
                      <a14:brightnessContrast bright="8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900" y="0"/>
            <a:ext cx="6963100" cy="6858000"/>
          </a:xfrm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514600" cy="6858000"/>
          </a:xfrm>
          <a:solidFill>
            <a:schemeClr val="bg1"/>
          </a:solidFill>
        </p:spPr>
        <p:txBody>
          <a:bodyPr lIns="91440" tIns="0" rIns="0" bIns="0"/>
          <a:lstStyle/>
          <a:p>
            <a:pPr algn="l"/>
            <a:r>
              <a:rPr lang="en-US" sz="3800" dirty="0">
                <a:solidFill>
                  <a:schemeClr val="tx1"/>
                </a:solidFill>
              </a:rPr>
              <a:t>He draws when we </a:t>
            </a:r>
            <a:r>
              <a:rPr lang="en-US" sz="3800" dirty="0" smtClean="0">
                <a:solidFill>
                  <a:schemeClr val="tx1"/>
                </a:solidFill>
              </a:rPr>
              <a:t>draw.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/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We </a:t>
            </a:r>
            <a:r>
              <a:rPr lang="en-US" sz="3800" dirty="0">
                <a:solidFill>
                  <a:schemeClr val="tx1"/>
                </a:solidFill>
              </a:rPr>
              <a:t>pull once and He pulls </a:t>
            </a:r>
            <a:r>
              <a:rPr lang="en-US" sz="3800" dirty="0" smtClean="0">
                <a:solidFill>
                  <a:schemeClr val="tx1"/>
                </a:solidFill>
              </a:rPr>
              <a:t>twice.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/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We </a:t>
            </a:r>
            <a:r>
              <a:rPr lang="en-US" sz="3800" dirty="0">
                <a:solidFill>
                  <a:schemeClr val="tx1"/>
                </a:solidFill>
              </a:rPr>
              <a:t>pull again and He pulls </a:t>
            </a:r>
            <a:r>
              <a:rPr lang="en-US" sz="3800" dirty="0" smtClean="0">
                <a:solidFill>
                  <a:schemeClr val="tx1"/>
                </a:solidFill>
              </a:rPr>
              <a:t>3x, etc.</a:t>
            </a:r>
            <a:br>
              <a:rPr lang="en-US" sz="3800" dirty="0" smtClean="0">
                <a:solidFill>
                  <a:schemeClr val="tx1"/>
                </a:solidFill>
              </a:rPr>
            </a:b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98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7" name="Picture 3" descr="he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5158" cy="6858000"/>
          </a:xfrm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876800" y="4648200"/>
            <a:ext cx="4038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400" b="1" dirty="0">
                <a:effectLst>
                  <a:glow rad="177800">
                    <a:srgbClr val="180800"/>
                  </a:glow>
                </a:effectLst>
                <a:latin typeface="Times New Roman" pitchFamily="18" charset="0"/>
              </a:rPr>
              <a:t>Jesus Wants Us Close to His Heart</a:t>
            </a:r>
          </a:p>
        </p:txBody>
      </p:sp>
      <p:pic>
        <p:nvPicPr>
          <p:cNvPr id="52229" name="Picture 5" descr="mychild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  <a14:imgEffect>
                      <a14:colorTemperature colorTemp="7332"/>
                    </a14:imgEffect>
                    <a14:imgEffect>
                      <a14:saturation sat="184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2" t="655" r="2788" b="2445"/>
          <a:stretch/>
        </p:blipFill>
        <p:spPr>
          <a:xfrm>
            <a:off x="181733" y="120580"/>
            <a:ext cx="4542667" cy="666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954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jesus-leani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colorTemperature colorTemp="6882"/>
                    </a14:imgEffect>
                    <a14:imgEffect>
                      <a14:saturation sat="166000"/>
                    </a14:imgEffect>
                    <a14:imgEffect>
                      <a14:brightnessContrast bright="29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7" r="2951"/>
          <a:stretch/>
        </p:blipFill>
        <p:spPr>
          <a:xfrm>
            <a:off x="5175503" y="0"/>
            <a:ext cx="3968497" cy="6858000"/>
          </a:xfrm>
          <a:noFill/>
          <a:ln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181600" cy="838200"/>
          </a:xfrm>
        </p:spPr>
        <p:txBody>
          <a:bodyPr/>
          <a:lstStyle/>
          <a:p>
            <a:pPr algn="ctr"/>
            <a:r>
              <a:rPr lang="en-US" sz="4000" dirty="0"/>
              <a:t>How Close Are We? </a:t>
            </a:r>
          </a:p>
        </p:txBody>
      </p:sp>
      <p:pic>
        <p:nvPicPr>
          <p:cNvPr id="53251" name="Picture 3" descr="navy-heart-target-men_desig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57793"/>
            <a:ext cx="5180330" cy="5400207"/>
          </a:xfrm>
        </p:spPr>
      </p:pic>
    </p:spTree>
    <p:extLst>
      <p:ext uri="{BB962C8B-B14F-4D97-AF65-F5344CB8AC3E}">
        <p14:creationId xmlns:p14="http://schemas.microsoft.com/office/powerpoint/2010/main" val="3759819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targeted-market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  <a14:imgEffect>
                      <a14:colorTemperature colorTemp="5376"/>
                    </a14:imgEffect>
                    <a14:imgEffect>
                      <a14:saturation sat="341000"/>
                    </a14:imgEffect>
                    <a14:imgEffect>
                      <a14:brightnessContrast bright="-10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28"/>
          <a:stretch/>
        </p:blipFill>
        <p:spPr>
          <a:xfrm>
            <a:off x="-11723" y="0"/>
            <a:ext cx="9144000" cy="5321808"/>
          </a:xfrm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0"/>
            <a:ext cx="9144000" cy="1524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/>
              <a:t>Some are Far Away &amp; Some are in His Inner Circle – </a:t>
            </a:r>
            <a:r>
              <a:rPr lang="en-US" sz="4000" dirty="0" smtClean="0"/>
              <a:t>Friends</a:t>
            </a:r>
            <a:br>
              <a:rPr lang="en-US" sz="40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4365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319249-crucify-him--jesus-before-pilate-the-crowd-shout-that-they-want-him-crucified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084"/>
                    </a14:imgEffect>
                    <a14:imgEffect>
                      <a14:saturation sat="38700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64"/>
          <a:stretch/>
        </p:blipFill>
        <p:spPr>
          <a:xfrm>
            <a:off x="4648200" y="1422400"/>
            <a:ext cx="4495800" cy="5423408"/>
          </a:xfrm>
          <a:noFill/>
          <a:ln/>
        </p:spPr>
      </p:pic>
      <p:pic>
        <p:nvPicPr>
          <p:cNvPr id="55300" name="Picture 4" descr="CRUCIFY%20HIM%20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colorTemperature colorTemp="10246"/>
                    </a14:imgEffect>
                    <a14:imgEffect>
                      <a14:saturation sat="19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" y="1447800"/>
            <a:ext cx="4602726" cy="5410200"/>
          </a:xfr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4000" dirty="0"/>
              <a:t>Religious </a:t>
            </a:r>
            <a:r>
              <a:rPr lang="en-US" sz="4000" dirty="0" smtClean="0"/>
              <a:t>leaders - and </a:t>
            </a:r>
            <a:r>
              <a:rPr lang="en-US" sz="4000" dirty="0"/>
              <a:t>many </a:t>
            </a:r>
            <a:r>
              <a:rPr lang="en-US" sz="4000" dirty="0" smtClean="0"/>
              <a:t>others didn’t </a:t>
            </a:r>
            <a:r>
              <a:rPr lang="en-US" dirty="0"/>
              <a:t>w</a:t>
            </a:r>
            <a:r>
              <a:rPr lang="en-US" sz="4000" dirty="0" smtClean="0"/>
              <a:t>ant </a:t>
            </a:r>
            <a:r>
              <a:rPr lang="en-US" sz="4000" dirty="0"/>
              <a:t>Him </a:t>
            </a:r>
            <a:r>
              <a:rPr lang="en-US" sz="4000" dirty="0" smtClean="0"/>
              <a:t>at </a:t>
            </a:r>
            <a:r>
              <a:rPr lang="en-US" dirty="0"/>
              <a:t>a</a:t>
            </a:r>
            <a:r>
              <a:rPr lang="en-US" sz="4000" dirty="0" smtClean="0"/>
              <a:t>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642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1208</Words>
  <Application>Microsoft Office PowerPoint</Application>
  <PresentationFormat>On-screen Show (4:3)</PresentationFormat>
  <Paragraphs>125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Refined</vt:lpstr>
      <vt:lpstr>PowerPoint Presentation</vt:lpstr>
      <vt:lpstr>PowerPoint Presentation</vt:lpstr>
      <vt:lpstr>Next Slide: Song –  Draw Me Into Your Presence   Download Here: http://youtu.be/FWsuQGVHvek  </vt:lpstr>
      <vt:lpstr>PowerPoint Presentation</vt:lpstr>
      <vt:lpstr>He draws when we draw.   We pull once and He pulls twice.   We pull again and He pulls 3x, etc. </vt:lpstr>
      <vt:lpstr>PowerPoint Presentation</vt:lpstr>
      <vt:lpstr>How Close Are We? </vt:lpstr>
      <vt:lpstr>Some are Far Away &amp; Some are in His Inner Circle – Friends  </vt:lpstr>
      <vt:lpstr>Religious leaders - and many others didn’t want Him at all</vt:lpstr>
      <vt:lpstr>Others Only Wanted to See Miracles  </vt:lpstr>
      <vt:lpstr>Still Others Only Wanted the Free Food</vt:lpstr>
      <vt:lpstr>Some (like the rich young ruler) thought they wanted to follow Jesus</vt:lpstr>
      <vt:lpstr>There were 12 disciples who followed Him everywhere!</vt:lpstr>
      <vt:lpstr>And three (called, the inner circle) who followed him most closely  Peter, James &amp; John</vt:lpstr>
      <vt:lpstr>PowerPoint Presentation</vt:lpstr>
      <vt:lpstr>PowerPoint Presentation</vt:lpstr>
      <vt:lpstr>But, John was Closest to Jesus.</vt:lpstr>
      <vt:lpstr>But, John was Closest to Jesus</vt:lpstr>
      <vt:lpstr>He Calls us to be Near Him</vt:lpstr>
      <vt:lpstr>“The Lord is near to all who call on him, to all who call on him in truth.”                                                      Ps. 145:18</vt:lpstr>
      <vt:lpstr>Next Slide - Video:  What is a Relationship With God?   Download Here: http://www.youtube.com/watch?v=Hsy-0-X7nkU </vt:lpstr>
      <vt:lpstr>Next Slide - Video:  Draw Me Into Your Presence   Download Here: http://youtu.be/FWsuQGVHvek </vt:lpstr>
      <vt:lpstr>PowerPoint Presentation</vt:lpstr>
      <vt:lpstr>PowerPoint Presentation</vt:lpstr>
      <vt:lpstr>What is the Sinner‘s Prayer?</vt:lpstr>
      <vt:lpstr>A prayer of faith  Pray this prayer if :</vt:lpstr>
      <vt:lpstr>We Declare Our Faith Publicly Because Jesus Declared His LOVE Publicly</vt:lpstr>
      <vt:lpstr>PowerPoint Presentation</vt:lpstr>
      <vt:lpstr>The Prayer of a Sinner Turning to Jesus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132</cp:revision>
  <dcterms:created xsi:type="dcterms:W3CDTF">2012-08-28T02:53:07Z</dcterms:created>
  <dcterms:modified xsi:type="dcterms:W3CDTF">2013-12-14T17:25:56Z</dcterms:modified>
</cp:coreProperties>
</file>